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61" r:id="rId3"/>
    <p:sldId id="262" r:id="rId4"/>
    <p:sldId id="260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7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6T21:00:1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6T20:50:2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6T21:04:0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6T21:12:4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6T21:16:01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6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25,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15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27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25,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2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8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15FB8-4E58-5AA6-490E-9209BA7F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" y="5160118"/>
            <a:ext cx="12191979" cy="884518"/>
          </a:xfrm>
        </p:spPr>
        <p:txBody>
          <a:bodyPr anchor="t">
            <a:noAutofit/>
          </a:bodyPr>
          <a:lstStyle/>
          <a:p>
            <a:r>
              <a:rPr lang="en-US" sz="5000" b="1" dirty="0">
                <a:latin typeface="Papyrus" panose="03070502060502030205" pitchFamily="66" charset="0"/>
              </a:rPr>
              <a:t>Biblical Archaeology</a:t>
            </a:r>
          </a:p>
        </p:txBody>
      </p:sp>
      <p:pic>
        <p:nvPicPr>
          <p:cNvPr id="4" name="Picture 3" descr="Wavy paint art pattern">
            <a:extLst>
              <a:ext uri="{FF2B5EF4-FFF2-40B4-BE49-F238E27FC236}">
                <a16:creationId xmlns:a16="http://schemas.microsoft.com/office/drawing/2014/main" id="{483FA166-CE14-C080-A4C5-7DF79C9AE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8" b="21678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95790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2E068-1D13-B632-4CC5-A29E8632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024"/>
          </a:xfrm>
        </p:spPr>
        <p:txBody>
          <a:bodyPr/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Archaeology can help us understand</a:t>
            </a:r>
          </a:p>
        </p:txBody>
      </p:sp>
      <p:pic>
        <p:nvPicPr>
          <p:cNvPr id="7" name="Picture 6" descr="A stone with a carved surface&#10;&#10;Description automatically generated with medium confidence">
            <a:extLst>
              <a:ext uri="{FF2B5EF4-FFF2-40B4-BE49-F238E27FC236}">
                <a16:creationId xmlns:a16="http://schemas.microsoft.com/office/drawing/2014/main" id="{B6DA2355-8D3A-CC98-4696-FFCC35F44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1" y="1216024"/>
            <a:ext cx="4172033" cy="2920423"/>
          </a:xfrm>
          <a:prstGeom prst="rect">
            <a:avLst/>
          </a:prstGeom>
        </p:spPr>
      </p:pic>
      <p:pic>
        <p:nvPicPr>
          <p:cNvPr id="5" name="Content Placeholder 4" descr="A stone with writing on it&#10;&#10;Description automatically generated">
            <a:extLst>
              <a:ext uri="{FF2B5EF4-FFF2-40B4-BE49-F238E27FC236}">
                <a16:creationId xmlns:a16="http://schemas.microsoft.com/office/drawing/2014/main" id="{B3DF77AE-8FA9-00AD-8010-69D495419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9" y="859336"/>
            <a:ext cx="2939169" cy="2844226"/>
          </a:xfrm>
        </p:spPr>
      </p:pic>
      <p:pic>
        <p:nvPicPr>
          <p:cNvPr id="11" name="Picture 10" descr="A painting of a person on a papyrus&#10;&#10;Description automatically generated">
            <a:extLst>
              <a:ext uri="{FF2B5EF4-FFF2-40B4-BE49-F238E27FC236}">
                <a16:creationId xmlns:a16="http://schemas.microsoft.com/office/drawing/2014/main" id="{D51BA0BF-DA80-2D0C-0D7F-8BA405DC5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6" y="3504875"/>
            <a:ext cx="5518727" cy="3249151"/>
          </a:xfrm>
          <a:prstGeom prst="rect">
            <a:avLst/>
          </a:prstGeom>
        </p:spPr>
      </p:pic>
      <p:pic>
        <p:nvPicPr>
          <p:cNvPr id="9" name="Picture 8" descr="A stone with engraved text on it&#10;&#10;Description automatically generated">
            <a:extLst>
              <a:ext uri="{FF2B5EF4-FFF2-40B4-BE49-F238E27FC236}">
                <a16:creationId xmlns:a16="http://schemas.microsoft.com/office/drawing/2014/main" id="{427F0911-108D-DFF1-8EAF-2AE909F0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98" y="3022264"/>
            <a:ext cx="3028324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560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oll of a torah&#10;&#10;Description automatically generated">
            <a:extLst>
              <a:ext uri="{FF2B5EF4-FFF2-40B4-BE49-F238E27FC236}">
                <a16:creationId xmlns:a16="http://schemas.microsoft.com/office/drawing/2014/main" id="{DFF352B1-7347-FCBA-3B68-D41B1CF2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68" b="-1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EA780-67FF-0FB7-7EE0-4F27057D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654" y="4627418"/>
            <a:ext cx="9051636" cy="223058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500" b="1" dirty="0">
                <a:latin typeface="Papyrus" panose="03070502060502030205" pitchFamily="66" charset="0"/>
              </a:rPr>
              <a:t>What Historians Might do</a:t>
            </a:r>
          </a:p>
        </p:txBody>
      </p:sp>
      <p:pic>
        <p:nvPicPr>
          <p:cNvPr id="5" name="Content Placeholder 4" descr="A close-up of a rock&#10;&#10;Description automatically generated">
            <a:extLst>
              <a:ext uri="{FF2B5EF4-FFF2-40B4-BE49-F238E27FC236}">
                <a16:creationId xmlns:a16="http://schemas.microsoft.com/office/drawing/2014/main" id="{763C00AF-7376-90CA-4C1B-81B4B8288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3693" b="1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051512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ED3E4160-D27D-DD48-ED68-209360BFF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0FBE8EC-1812-4EE8-AE95-F57CA25A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159CA1A0-665C-4FC9-BE25-8C45BB69D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46D20DF-CE98-4EA3-96C8-C03C3A8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14480-AC5F-E678-E970-4B836586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9" y="5470636"/>
            <a:ext cx="7342604" cy="13873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The </a:t>
            </a:r>
            <a:r>
              <a:rPr lang="en-US" sz="4000" b="1" dirty="0" err="1">
                <a:latin typeface="Papyrus" panose="03070502060502030205" pitchFamily="66" charset="0"/>
              </a:rPr>
              <a:t>Kefar</a:t>
            </a:r>
            <a:r>
              <a:rPr lang="en-US" sz="4000" b="1" dirty="0">
                <a:latin typeface="Papyrus" panose="03070502060502030205" pitchFamily="66" charset="0"/>
              </a:rPr>
              <a:t> Monash Horde</a:t>
            </a:r>
          </a:p>
        </p:txBody>
      </p:sp>
    </p:spTree>
    <p:extLst>
      <p:ext uri="{BB962C8B-B14F-4D97-AF65-F5344CB8AC3E}">
        <p14:creationId xmlns:p14="http://schemas.microsoft.com/office/powerpoint/2010/main" val="1254906599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42ED-E18C-ADD5-8648-C3BEE22B6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1B44AE-7BF1-5265-9226-6920AD366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7559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1891A5-1837-C57C-A2FC-F8481F98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1673"/>
            <a:ext cx="6493164" cy="208741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b="1" dirty="0">
                <a:latin typeface="Papyrus" panose="03070502060502030205" pitchFamily="66" charset="0"/>
              </a:rPr>
              <a:t>The </a:t>
            </a:r>
            <a:r>
              <a:rPr lang="en-US" sz="4500" b="1" dirty="0" err="1">
                <a:latin typeface="Papyrus" panose="03070502060502030205" pitchFamily="66" charset="0"/>
              </a:rPr>
              <a:t>Kefar</a:t>
            </a:r>
            <a:r>
              <a:rPr lang="en-US" sz="4500" b="1" dirty="0">
                <a:latin typeface="Papyrus" panose="03070502060502030205" pitchFamily="66" charset="0"/>
              </a:rPr>
              <a:t> Monash Horde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32D1D9E-8280-6098-0AF5-4500ECDE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7" y="2392218"/>
            <a:ext cx="5039402" cy="4244109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Papyrus" panose="03070502060502030205" pitchFamily="66" charset="0"/>
              </a:rPr>
              <a:t>The Copper (Chalcolithic) Age – 5000-3300 BCE</a:t>
            </a:r>
          </a:p>
          <a:p>
            <a:r>
              <a:rPr lang="en-US" sz="3500" b="1" dirty="0">
                <a:latin typeface="Papyrus" panose="03070502060502030205" pitchFamily="66" charset="0"/>
              </a:rPr>
              <a:t>The Bronze Age – 3300-1200 BCE</a:t>
            </a:r>
          </a:p>
          <a:p>
            <a:r>
              <a:rPr lang="en-US" sz="3500" b="1" dirty="0">
                <a:latin typeface="Papyrus" panose="03070502060502030205" pitchFamily="66" charset="0"/>
              </a:rPr>
              <a:t>The Iron Age – </a:t>
            </a:r>
          </a:p>
          <a:p>
            <a:pPr marL="0" indent="0">
              <a:buNone/>
            </a:pPr>
            <a:r>
              <a:rPr lang="en-US" sz="3500" b="1" dirty="0">
                <a:latin typeface="Papyrus" panose="03070502060502030205" pitchFamily="66" charset="0"/>
              </a:rPr>
              <a:t>  1200-500 BCE</a:t>
            </a:r>
          </a:p>
        </p:txBody>
      </p:sp>
      <p:pic>
        <p:nvPicPr>
          <p:cNvPr id="5" name="Content Placeholder 4" descr="A collection of ancient weapons&#10;&#10;Description automatically generated">
            <a:extLst>
              <a:ext uri="{FF2B5EF4-FFF2-40B4-BE49-F238E27FC236}">
                <a16:creationId xmlns:a16="http://schemas.microsoft.com/office/drawing/2014/main" id="{6A8428CE-45F6-D238-E307-C424C4B0E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782859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stone building&#10;&#10;Description automatically generated">
            <a:extLst>
              <a:ext uri="{FF2B5EF4-FFF2-40B4-BE49-F238E27FC236}">
                <a16:creationId xmlns:a16="http://schemas.microsoft.com/office/drawing/2014/main" id="{81AAFB77-6037-E405-250E-EEC418483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12365" b="-1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83805-8E43-801F-B0CE-778D72FF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79733"/>
            <a:ext cx="5265279" cy="7258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b="1" dirty="0">
                <a:latin typeface="Papyrus" panose="03070502060502030205" pitchFamily="66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1185457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81B8-5DD1-9691-C71D-7591D139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latin typeface="Papyrus" panose="03070502060502030205" pitchFamily="66" charset="0"/>
              </a:rPr>
              <a:t>Answering all the questions</a:t>
            </a:r>
          </a:p>
        </p:txBody>
      </p:sp>
      <p:pic>
        <p:nvPicPr>
          <p:cNvPr id="5" name="Content Placeholder 4" descr="A gold mask with a face&#10;&#10;Description automatically generated with medium confidence">
            <a:extLst>
              <a:ext uri="{FF2B5EF4-FFF2-40B4-BE49-F238E27FC236}">
                <a16:creationId xmlns:a16="http://schemas.microsoft.com/office/drawing/2014/main" id="{B324F076-1050-F38C-17F9-EA91EEBB7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11240" r="9239"/>
          <a:stretch/>
        </p:blipFill>
        <p:spPr>
          <a:xfrm>
            <a:off x="4498109" y="1715768"/>
            <a:ext cx="3195782" cy="5059132"/>
          </a:xfrm>
        </p:spPr>
      </p:pic>
    </p:spTree>
    <p:extLst>
      <p:ext uri="{BB962C8B-B14F-4D97-AF65-F5344CB8AC3E}">
        <p14:creationId xmlns:p14="http://schemas.microsoft.com/office/powerpoint/2010/main" val="428156998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2980E6-F057-68ED-12D3-241B23E1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-15213"/>
            <a:ext cx="9810750" cy="1216025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err="1">
                <a:latin typeface="Papyrus" panose="03070502060502030205" pitchFamily="66" charset="0"/>
              </a:rPr>
              <a:t>Ketef</a:t>
            </a:r>
            <a:r>
              <a:rPr lang="en-US" sz="5000" b="1" dirty="0">
                <a:latin typeface="Papyrus" panose="03070502060502030205" pitchFamily="66" charset="0"/>
              </a:rPr>
              <a:t> Hinnom</a:t>
            </a:r>
          </a:p>
        </p:txBody>
      </p:sp>
      <p:pic>
        <p:nvPicPr>
          <p:cNvPr id="5" name="Content Placeholder 4" descr="A close-up of a rocky cliff&#10;&#10;Description automatically generated">
            <a:extLst>
              <a:ext uri="{FF2B5EF4-FFF2-40B4-BE49-F238E27FC236}">
                <a16:creationId xmlns:a16="http://schemas.microsoft.com/office/drawing/2014/main" id="{184926F0-6A19-4476-2E64-1C35789EF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1080654"/>
            <a:ext cx="5972849" cy="4479637"/>
          </a:xfrm>
          <a:prstGeom prst="rect">
            <a:avLst/>
          </a:prstGeom>
        </p:spPr>
      </p:pic>
      <p:pic>
        <p:nvPicPr>
          <p:cNvPr id="7" name="Picture 6" descr="A stone structure in a rocky area&#10;&#10;Description automatically generated with medium confidence">
            <a:extLst>
              <a:ext uri="{FF2B5EF4-FFF2-40B4-BE49-F238E27FC236}">
                <a16:creationId xmlns:a16="http://schemas.microsoft.com/office/drawing/2014/main" id="{53E13709-810E-026C-2DDD-8C1ABB551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48" y="2351954"/>
            <a:ext cx="5863552" cy="43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28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D586-AA3D-FDD4-86D0-56DB0D01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8" y="0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err="1">
                <a:latin typeface="Papyrus" panose="03070502060502030205" pitchFamily="66" charset="0"/>
              </a:rPr>
              <a:t>Ketef</a:t>
            </a:r>
            <a:r>
              <a:rPr lang="en-US" sz="5000" b="1" dirty="0">
                <a:latin typeface="Papyrus" panose="03070502060502030205" pitchFamily="66" charset="0"/>
              </a:rPr>
              <a:t> Hinnom</a:t>
            </a:r>
          </a:p>
        </p:txBody>
      </p:sp>
      <p:pic>
        <p:nvPicPr>
          <p:cNvPr id="8" name="Picture 7" descr="A hole in a rock&#10;&#10;Description automatically generated">
            <a:extLst>
              <a:ext uri="{FF2B5EF4-FFF2-40B4-BE49-F238E27FC236}">
                <a16:creationId xmlns:a16="http://schemas.microsoft.com/office/drawing/2014/main" id="{53B7F158-E283-B97B-215E-59609B0D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4087"/>
            <a:ext cx="5826435" cy="4369826"/>
          </a:xfrm>
          <a:prstGeom prst="rect">
            <a:avLst/>
          </a:prstGeom>
        </p:spPr>
      </p:pic>
      <p:pic>
        <p:nvPicPr>
          <p:cNvPr id="10" name="Picture 9" descr="A room with a pile of pottery and bones&#10;&#10;Description automatically generated">
            <a:extLst>
              <a:ext uri="{FF2B5EF4-FFF2-40B4-BE49-F238E27FC236}">
                <a16:creationId xmlns:a16="http://schemas.microsoft.com/office/drawing/2014/main" id="{46EEFCC6-4F4D-CFF7-ED8B-3802C102D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0" y="2284107"/>
            <a:ext cx="5826435" cy="4369826"/>
          </a:xfrm>
          <a:prstGeom prst="rect">
            <a:avLst/>
          </a:prstGeom>
        </p:spPr>
      </p:pic>
      <p:pic>
        <p:nvPicPr>
          <p:cNvPr id="12" name="Picture 11" descr="A piece of metal with a piece of metal&#10;&#10;Description automatically generated with medium confidence">
            <a:extLst>
              <a:ext uri="{FF2B5EF4-FFF2-40B4-BE49-F238E27FC236}">
                <a16:creationId xmlns:a16="http://schemas.microsoft.com/office/drawing/2014/main" id="{CE569131-2727-BCA5-DF4B-A7B1E8EAB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4086" r="24876"/>
          <a:stretch/>
        </p:blipFill>
        <p:spPr>
          <a:xfrm>
            <a:off x="5665211" y="1872267"/>
            <a:ext cx="905164" cy="30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189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gnifying glass over a pile of hay&#10;&#10;Description automatically generated">
            <a:extLst>
              <a:ext uri="{FF2B5EF4-FFF2-40B4-BE49-F238E27FC236}">
                <a16:creationId xmlns:a16="http://schemas.microsoft.com/office/drawing/2014/main" id="{9207AF90-ADC0-4AB9-2062-839909A45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C9F6AE-22F7-224B-7323-9A5A1B09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475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Papyrus" panose="03070502060502030205" pitchFamily="66" charset="0"/>
              </a:rPr>
              <a:t>Answering all the questions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C9F56-671A-212F-B25F-295F4D172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23939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Only a fraction:</a:t>
            </a:r>
          </a:p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of the evidence was buried and survived.</a:t>
            </a:r>
          </a:p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has been surveyed.</a:t>
            </a:r>
          </a:p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of ancient sites will be excavated.</a:t>
            </a:r>
          </a:p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of an ancient site will be excavated.</a:t>
            </a:r>
          </a:p>
          <a:p>
            <a:pPr marL="0" indent="0" algn="ctr">
              <a:buNone/>
            </a:pPr>
            <a:r>
              <a:rPr lang="en-US" b="1" dirty="0">
                <a:latin typeface="Papyrus" panose="03070502060502030205" pitchFamily="66" charset="0"/>
              </a:rPr>
              <a:t>of the discoveries will be published and reported.</a:t>
            </a:r>
          </a:p>
        </p:txBody>
      </p:sp>
    </p:spTree>
    <p:extLst>
      <p:ext uri="{BB962C8B-B14F-4D97-AF65-F5344CB8AC3E}">
        <p14:creationId xmlns:p14="http://schemas.microsoft.com/office/powerpoint/2010/main" val="375805747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116D5-3301-E118-A0C2-20626947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147783"/>
            <a:ext cx="9883133" cy="15609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000" b="1" dirty="0">
                <a:latin typeface="Papyrus" panose="03070502060502030205" pitchFamily="66" charset="0"/>
              </a:rPr>
              <a:t>Proving the Bible</a:t>
            </a:r>
          </a:p>
        </p:txBody>
      </p:sp>
      <p:pic>
        <p:nvPicPr>
          <p:cNvPr id="5" name="Content Placeholder 4" descr="A group of wooden blocks with letters on them&#10;&#10;Description automatically generated">
            <a:extLst>
              <a:ext uri="{FF2B5EF4-FFF2-40B4-BE49-F238E27FC236}">
                <a16:creationId xmlns:a16="http://schemas.microsoft.com/office/drawing/2014/main" id="{1CCD2235-D146-C163-75E5-F30F63B1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7" y="2124075"/>
            <a:ext cx="10191750" cy="40767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8867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FDED-A6F8-5B89-32BD-0EE2C4C3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674189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latin typeface="Papyrus" panose="03070502060502030205" pitchFamily="66" charset="0"/>
              </a:rPr>
              <a:t>History, Archaeology, and the world today</a:t>
            </a:r>
          </a:p>
        </p:txBody>
      </p:sp>
      <p:pic>
        <p:nvPicPr>
          <p:cNvPr id="5" name="Content Placeholder 4" descr="A close-up of a tv show&#10;&#10;Description automatically generated">
            <a:extLst>
              <a:ext uri="{FF2B5EF4-FFF2-40B4-BE49-F238E27FC236}">
                <a16:creationId xmlns:a16="http://schemas.microsoft.com/office/drawing/2014/main" id="{B7467E6D-0BAA-FAC7-BA0D-C25E39B5B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0" y="2663857"/>
            <a:ext cx="5435999" cy="4077000"/>
          </a:xfr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B3C84244-01FB-0C1E-D6AC-9A5003E1E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3" y="2663857"/>
            <a:ext cx="5435999" cy="40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816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3362D7-83EC-510E-713E-532BC74B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755340"/>
            <a:ext cx="12191641" cy="1102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latin typeface="Papyrus" panose="03070502060502030205" pitchFamily="66" charset="0"/>
              </a:rPr>
              <a:t>History, Archaeology, and the world today</a:t>
            </a:r>
          </a:p>
        </p:txBody>
      </p:sp>
      <p:pic>
        <p:nvPicPr>
          <p:cNvPr id="8" name="Content Placeholder 7" descr="A statue of a person with a beard&#10;&#10;Description automatically generated">
            <a:extLst>
              <a:ext uri="{FF2B5EF4-FFF2-40B4-BE49-F238E27FC236}">
                <a16:creationId xmlns:a16="http://schemas.microsoft.com/office/drawing/2014/main" id="{B868739A-A230-D621-C872-372CCEB46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" b="-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504828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114</Words>
  <Application>Microsoft Office PowerPoint</Application>
  <PresentationFormat>Widescreen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Bembo</vt:lpstr>
      <vt:lpstr>Papyrus</vt:lpstr>
      <vt:lpstr>ArchiveVTI</vt:lpstr>
      <vt:lpstr>Biblical Archaeology</vt:lpstr>
      <vt:lpstr>Introduction</vt:lpstr>
      <vt:lpstr>Answering all the questions</vt:lpstr>
      <vt:lpstr>Ketef Hinnom</vt:lpstr>
      <vt:lpstr>Ketef Hinnom</vt:lpstr>
      <vt:lpstr>Answering all the questions</vt:lpstr>
      <vt:lpstr>Proving the Bible</vt:lpstr>
      <vt:lpstr>History, Archaeology, and the world today</vt:lpstr>
      <vt:lpstr>History, Archaeology, and the world today</vt:lpstr>
      <vt:lpstr>Archaeology can help us understand</vt:lpstr>
      <vt:lpstr>What Historians Might do</vt:lpstr>
      <vt:lpstr>The Kefar Monash Horde</vt:lpstr>
      <vt:lpstr>Video</vt:lpstr>
      <vt:lpstr>The Kefar Monash Horde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Ryan McDonald</dc:creator>
  <cp:lastModifiedBy>Ryan McDonald</cp:lastModifiedBy>
  <cp:revision>10</cp:revision>
  <dcterms:created xsi:type="dcterms:W3CDTF">2024-01-06T17:49:30Z</dcterms:created>
  <dcterms:modified xsi:type="dcterms:W3CDTF">2024-01-26T02:19:24Z</dcterms:modified>
</cp:coreProperties>
</file>